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58" r:id="rId4"/>
    <p:sldId id="260" r:id="rId5"/>
  </p:sldIdLst>
  <p:sldSz cx="6858000" cy="9144000" type="letter"/>
  <p:notesSz cx="7315200" cy="96012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Estilo claro 2 - Acento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Estilo claro 1 - Acent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00" autoAdjust="0"/>
    <p:restoredTop sz="50000"/>
  </p:normalViewPr>
  <p:slideViewPr>
    <p:cSldViewPr snapToGrid="0">
      <p:cViewPr>
        <p:scale>
          <a:sx n="110" d="100"/>
          <a:sy n="110" d="100"/>
        </p:scale>
        <p:origin x="1712" y="-40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B7D90-6187-4966-A15C-65E1853064FE}" type="datetimeFigureOut">
              <a:rPr lang="es-ES" smtClean="0"/>
              <a:t>16/10/17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EF5B-2639-4FDC-ADE3-1260BD4728BD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80359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B7D90-6187-4966-A15C-65E1853064FE}" type="datetimeFigureOut">
              <a:rPr lang="es-ES" smtClean="0"/>
              <a:t>16/10/17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EF5B-2639-4FDC-ADE3-1260BD4728BD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226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B7D90-6187-4966-A15C-65E1853064FE}" type="datetimeFigureOut">
              <a:rPr lang="es-ES" smtClean="0"/>
              <a:t>16/10/17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EF5B-2639-4FDC-ADE3-1260BD4728BD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9930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B7D90-6187-4966-A15C-65E1853064FE}" type="datetimeFigureOut">
              <a:rPr lang="es-ES" smtClean="0"/>
              <a:t>16/10/17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EF5B-2639-4FDC-ADE3-1260BD4728BD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5309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B7D90-6187-4966-A15C-65E1853064FE}" type="datetimeFigureOut">
              <a:rPr lang="es-ES" smtClean="0"/>
              <a:t>16/10/17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EF5B-2639-4FDC-ADE3-1260BD4728BD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0634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B7D90-6187-4966-A15C-65E1853064FE}" type="datetimeFigureOut">
              <a:rPr lang="es-ES" smtClean="0"/>
              <a:t>16/10/17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EF5B-2639-4FDC-ADE3-1260BD4728BD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9470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B7D90-6187-4966-A15C-65E1853064FE}" type="datetimeFigureOut">
              <a:rPr lang="es-ES" smtClean="0"/>
              <a:t>16/10/17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EF5B-2639-4FDC-ADE3-1260BD4728BD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6661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B7D90-6187-4966-A15C-65E1853064FE}" type="datetimeFigureOut">
              <a:rPr lang="es-ES" smtClean="0"/>
              <a:t>16/10/17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EF5B-2639-4FDC-ADE3-1260BD4728BD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99405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B7D90-6187-4966-A15C-65E1853064FE}" type="datetimeFigureOut">
              <a:rPr lang="es-ES" smtClean="0"/>
              <a:t>16/10/17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EF5B-2639-4FDC-ADE3-1260BD4728BD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4828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B7D90-6187-4966-A15C-65E1853064FE}" type="datetimeFigureOut">
              <a:rPr lang="es-ES" smtClean="0"/>
              <a:t>16/10/17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EF5B-2639-4FDC-ADE3-1260BD4728BD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65902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B7D90-6187-4966-A15C-65E1853064FE}" type="datetimeFigureOut">
              <a:rPr lang="es-ES" smtClean="0"/>
              <a:t>16/10/17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3EF5B-2639-4FDC-ADE3-1260BD4728BD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3312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2B7D90-6187-4966-A15C-65E1853064FE}" type="datetimeFigureOut">
              <a:rPr lang="es-ES" smtClean="0"/>
              <a:t>16/10/17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B3EF5B-2639-4FDC-ADE3-1260BD4728BD}" type="slidenum">
              <a:rPr lang="es-ES" smtClean="0"/>
              <a:t>‹Nr.›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2324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/>
          <p:cNvSpPr txBox="1"/>
          <p:nvPr/>
        </p:nvSpPr>
        <p:spPr>
          <a:xfrm>
            <a:off x="521899" y="1035169"/>
            <a:ext cx="58142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Programa de Actividades</a:t>
            </a:r>
            <a:endParaRPr lang="es-ES" sz="2400" dirty="0">
              <a:solidFill>
                <a:schemeClr val="bg1"/>
              </a:solidFill>
            </a:endParaRPr>
          </a:p>
        </p:txBody>
      </p:sp>
      <p:graphicFrame>
        <p:nvGraphicFramePr>
          <p:cNvPr id="8" name="Tab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7103124"/>
              </p:ext>
            </p:extLst>
          </p:nvPr>
        </p:nvGraphicFramePr>
        <p:xfrm>
          <a:off x="293297" y="1496835"/>
          <a:ext cx="6228272" cy="6593592"/>
        </p:xfrm>
        <a:graphic>
          <a:graphicData uri="http://schemas.openxmlformats.org/drawingml/2006/table">
            <a:tbl>
              <a:tblPr lastRow="1">
                <a:tableStyleId>{5C22544A-7EE6-4342-B048-85BDC9FD1C3A}</a:tableStyleId>
              </a:tblPr>
              <a:tblGrid>
                <a:gridCol w="1421613"/>
                <a:gridCol w="1421613"/>
                <a:gridCol w="1421613"/>
                <a:gridCol w="1963433"/>
              </a:tblGrid>
              <a:tr h="314712">
                <a:tc>
                  <a:txBody>
                    <a:bodyPr/>
                    <a:lstStyle/>
                    <a:p>
                      <a:pPr algn="ctr"/>
                      <a:r>
                        <a:rPr lang="es-MX" sz="1000" dirty="0" smtClean="0">
                          <a:solidFill>
                            <a:schemeClr val="tx1"/>
                          </a:solidFill>
                          <a:latin typeface="Arial" charset="0"/>
                          <a:ea typeface="Arial" charset="0"/>
                          <a:cs typeface="Arial" charset="0"/>
                        </a:rPr>
                        <a:t>Fecha</a:t>
                      </a:r>
                      <a:r>
                        <a:rPr lang="es-MX" sz="100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Arial" charset="0"/>
                          <a:cs typeface="Arial" charset="0"/>
                        </a:rPr>
                        <a:t> </a:t>
                      </a:r>
                      <a:endParaRPr lang="es-ES" sz="1000" dirty="0">
                        <a:solidFill>
                          <a:schemeClr val="tx1"/>
                        </a:solidFill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bg1"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000" dirty="0" smtClean="0">
                          <a:solidFill>
                            <a:schemeClr val="tx1"/>
                          </a:solidFill>
                          <a:latin typeface="Arial" charset="0"/>
                          <a:ea typeface="Arial" charset="0"/>
                          <a:cs typeface="Arial" charset="0"/>
                        </a:rPr>
                        <a:t>Actividad</a:t>
                      </a:r>
                      <a:endParaRPr lang="es-ES" sz="1000" dirty="0">
                        <a:solidFill>
                          <a:schemeClr val="tx1"/>
                        </a:solidFill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bg1"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000" dirty="0" smtClean="0">
                          <a:solidFill>
                            <a:schemeClr val="tx1"/>
                          </a:solidFill>
                          <a:latin typeface="Arial" charset="0"/>
                          <a:ea typeface="Arial" charset="0"/>
                          <a:cs typeface="Arial" charset="0"/>
                        </a:rPr>
                        <a:t>Hora</a:t>
                      </a:r>
                      <a:endParaRPr lang="es-ES" sz="1000" dirty="0">
                        <a:solidFill>
                          <a:schemeClr val="tx1"/>
                        </a:solidFill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bg1"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000" dirty="0" smtClean="0">
                          <a:solidFill>
                            <a:schemeClr val="tx1"/>
                          </a:solidFill>
                          <a:latin typeface="Arial" charset="0"/>
                          <a:ea typeface="Arial" charset="0"/>
                          <a:cs typeface="Arial" charset="0"/>
                        </a:rPr>
                        <a:t>Lugar</a:t>
                      </a:r>
                      <a:endParaRPr lang="es-ES" sz="1000" dirty="0">
                        <a:solidFill>
                          <a:schemeClr val="tx1"/>
                        </a:solidFill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bg1">
                        <a:alpha val="56000"/>
                      </a:schemeClr>
                    </a:solidFill>
                  </a:tcPr>
                </a:tc>
              </a:tr>
              <a:tr h="490258">
                <a:tc>
                  <a:txBody>
                    <a:bodyPr/>
                    <a:lstStyle/>
                    <a:p>
                      <a:r>
                        <a:rPr lang="es-ES" sz="10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16-octubre</a:t>
                      </a:r>
                      <a:r>
                        <a:rPr lang="es-ES" sz="10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- 2017</a:t>
                      </a:r>
                      <a:endParaRPr lang="es-E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0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Inauguración</a:t>
                      </a:r>
                      <a:r>
                        <a:rPr lang="es-ES_tradnl" sz="10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 de la semana nacional de la ciencia</a:t>
                      </a:r>
                      <a:r>
                        <a:rPr lang="es-ES_tradnl" sz="10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 y la tecnología </a:t>
                      </a:r>
                      <a:endParaRPr lang="es-E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0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9.45 a.m.</a:t>
                      </a:r>
                      <a:endParaRPr lang="es-E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0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Auditorio de la</a:t>
                      </a:r>
                      <a:r>
                        <a:rPr lang="es-ES" sz="10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 EMEA.</a:t>
                      </a:r>
                      <a:endParaRPr lang="es-E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</a:tr>
              <a:tr h="49025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0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16-octubre</a:t>
                      </a:r>
                      <a:r>
                        <a:rPr lang="es-ES" sz="10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- 2017</a:t>
                      </a:r>
                      <a:endParaRPr lang="es-ES" sz="1000" dirty="0" smtClean="0">
                        <a:latin typeface="Arial" charset="0"/>
                        <a:ea typeface="Arial" charset="0"/>
                        <a:cs typeface="Arial" charset="0"/>
                      </a:endParaRPr>
                    </a:p>
                    <a:p>
                      <a:endParaRPr lang="es-E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0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Crisis mundial del agua</a:t>
                      </a:r>
                      <a:r>
                        <a:rPr lang="es-ES" sz="10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.</a:t>
                      </a:r>
                    </a:p>
                    <a:p>
                      <a:r>
                        <a:rPr lang="es-ES" sz="10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Responsable:</a:t>
                      </a:r>
                      <a:r>
                        <a:rPr lang="es-ES" sz="10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 Al. Perla Consuelo Torres </a:t>
                      </a:r>
                      <a:r>
                        <a:rPr lang="es-ES" sz="1000" baseline="0" dirty="0" err="1" smtClean="0">
                          <a:latin typeface="Arial" charset="0"/>
                          <a:ea typeface="Arial" charset="0"/>
                          <a:cs typeface="Arial" charset="0"/>
                        </a:rPr>
                        <a:t>Guzm</a:t>
                      </a:r>
                      <a:r>
                        <a:rPr lang="es-ES_tradnl" sz="1000" baseline="0" dirty="0" err="1" smtClean="0">
                          <a:latin typeface="Arial" charset="0"/>
                          <a:ea typeface="Arial" charset="0"/>
                          <a:cs typeface="Arial" charset="0"/>
                        </a:rPr>
                        <a:t>án</a:t>
                      </a:r>
                      <a:r>
                        <a:rPr lang="es-ES_tradnl" sz="10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.</a:t>
                      </a:r>
                      <a:endParaRPr lang="es-E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0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10:00</a:t>
                      </a:r>
                      <a:endParaRPr lang="es-E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0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Auditorio de la</a:t>
                      </a:r>
                      <a:r>
                        <a:rPr lang="es-ES" sz="10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 EMEA.</a:t>
                      </a:r>
                      <a:endParaRPr lang="es-ES" sz="1000" dirty="0" smtClean="0">
                        <a:latin typeface="Arial" charset="0"/>
                        <a:ea typeface="Arial" charset="0"/>
                        <a:cs typeface="Arial" charset="0"/>
                      </a:endParaRPr>
                    </a:p>
                    <a:p>
                      <a:endParaRPr lang="es-E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</a:tr>
              <a:tr h="49025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0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16-octubre</a:t>
                      </a:r>
                      <a:r>
                        <a:rPr lang="es-ES" sz="10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- 2017</a:t>
                      </a:r>
                      <a:endParaRPr lang="es-ES" sz="1000" dirty="0" smtClean="0">
                        <a:latin typeface="Arial" charset="0"/>
                        <a:ea typeface="Arial" charset="0"/>
                        <a:cs typeface="Arial" charset="0"/>
                      </a:endParaRPr>
                    </a:p>
                    <a:p>
                      <a:endParaRPr lang="es-E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000" kern="1200" dirty="0" smtClean="0">
                          <a:solidFill>
                            <a:schemeClr val="dk1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Exposición de cartel:Sistema hidropónico</a:t>
                      </a:r>
                      <a:r>
                        <a:rPr lang="es-MX" sz="1000" dirty="0" smtClean="0"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 </a:t>
                      </a:r>
                      <a:endParaRPr lang="es-MX" sz="1000" dirty="0" smtClean="0">
                        <a:effectLst/>
                        <a:latin typeface="Arial" charset="0"/>
                        <a:ea typeface="Arial" charset="0"/>
                        <a:cs typeface="Arial" charset="0"/>
                      </a:endParaRPr>
                    </a:p>
                    <a:p>
                      <a:r>
                        <a:rPr lang="es-ES" sz="10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III M</a:t>
                      </a:r>
                      <a:r>
                        <a:rPr lang="es-ES_tradnl" sz="1000" dirty="0" err="1" smtClean="0">
                          <a:latin typeface="Arial" charset="0"/>
                          <a:ea typeface="Arial" charset="0"/>
                          <a:cs typeface="Arial" charset="0"/>
                        </a:rPr>
                        <a:t>ódulo</a:t>
                      </a:r>
                      <a:r>
                        <a:rPr lang="es-ES_tradnl" sz="10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 de Agronomía.</a:t>
                      </a:r>
                      <a:endParaRPr lang="es-E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0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10:20-11:00</a:t>
                      </a:r>
                      <a:endParaRPr lang="es-E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0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Auditorio de la</a:t>
                      </a:r>
                      <a:r>
                        <a:rPr lang="es-ES" sz="10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 EMEA.</a:t>
                      </a:r>
                      <a:endParaRPr lang="es-ES" sz="1000" dirty="0" smtClean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</a:tr>
              <a:tr h="49025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0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16-octubre</a:t>
                      </a:r>
                      <a:r>
                        <a:rPr lang="es-ES" sz="10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- 2017</a:t>
                      </a:r>
                      <a:endParaRPr lang="es-ES" sz="1000" dirty="0" smtClean="0">
                        <a:latin typeface="Arial" charset="0"/>
                        <a:ea typeface="Arial" charset="0"/>
                        <a:cs typeface="Arial" charset="0"/>
                      </a:endParaRPr>
                    </a:p>
                    <a:p>
                      <a:endParaRPr lang="es-E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0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El</a:t>
                      </a:r>
                      <a:r>
                        <a:rPr lang="es-ES" sz="10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 </a:t>
                      </a:r>
                      <a:r>
                        <a:rPr lang="es-ES" sz="1000" baseline="0" dirty="0" err="1" smtClean="0">
                          <a:latin typeface="Arial" charset="0"/>
                          <a:ea typeface="Arial" charset="0"/>
                          <a:cs typeface="Arial" charset="0"/>
                        </a:rPr>
                        <a:t>cañon</a:t>
                      </a:r>
                      <a:r>
                        <a:rPr lang="es-ES" sz="10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 del sumidero plagado de basura. Al. </a:t>
                      </a:r>
                      <a:r>
                        <a:rPr lang="es-ES" sz="1000" baseline="0" dirty="0" err="1" smtClean="0">
                          <a:latin typeface="Arial" charset="0"/>
                          <a:ea typeface="Arial" charset="0"/>
                          <a:cs typeface="Arial" charset="0"/>
                        </a:rPr>
                        <a:t>Josue</a:t>
                      </a:r>
                      <a:r>
                        <a:rPr lang="es-ES" sz="10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 Eliel Arcos </a:t>
                      </a:r>
                      <a:r>
                        <a:rPr lang="es-ES" sz="1000" baseline="0" dirty="0" err="1" smtClean="0">
                          <a:latin typeface="Arial" charset="0"/>
                          <a:ea typeface="Arial" charset="0"/>
                          <a:cs typeface="Arial" charset="0"/>
                        </a:rPr>
                        <a:t>Peñate</a:t>
                      </a:r>
                      <a:r>
                        <a:rPr lang="es-ES" sz="10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 y </a:t>
                      </a:r>
                      <a:r>
                        <a:rPr lang="es-ES" sz="1000" baseline="0" dirty="0" err="1" smtClean="0">
                          <a:latin typeface="Arial" charset="0"/>
                          <a:ea typeface="Arial" charset="0"/>
                          <a:cs typeface="Arial" charset="0"/>
                        </a:rPr>
                        <a:t>Benjam</a:t>
                      </a:r>
                      <a:r>
                        <a:rPr lang="es-ES_tradnl" sz="1000" baseline="0" dirty="0" err="1" smtClean="0">
                          <a:latin typeface="Arial" charset="0"/>
                          <a:ea typeface="Arial" charset="0"/>
                          <a:cs typeface="Arial" charset="0"/>
                        </a:rPr>
                        <a:t>ín</a:t>
                      </a:r>
                      <a:r>
                        <a:rPr lang="es-ES_tradnl" sz="10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 Chan Ortiz</a:t>
                      </a:r>
                      <a:endParaRPr lang="es-E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0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11:00-11:30</a:t>
                      </a:r>
                      <a:endParaRPr lang="es-E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0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Auditorio de la</a:t>
                      </a:r>
                      <a:r>
                        <a:rPr lang="es-ES" sz="10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 EMEA.</a:t>
                      </a:r>
                      <a:endParaRPr lang="es-ES" sz="1000" dirty="0" smtClean="0">
                        <a:latin typeface="Arial" charset="0"/>
                        <a:ea typeface="Arial" charset="0"/>
                        <a:cs typeface="Arial" charset="0"/>
                      </a:endParaRP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000" dirty="0" smtClean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</a:tr>
              <a:tr h="49025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0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17-octubre</a:t>
                      </a:r>
                      <a:r>
                        <a:rPr lang="es-ES" sz="10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- 2017</a:t>
                      </a:r>
                      <a:endParaRPr lang="es-ES" sz="1000" dirty="0" smtClean="0">
                        <a:latin typeface="Arial" charset="0"/>
                        <a:ea typeface="Arial" charset="0"/>
                        <a:cs typeface="Arial" charset="0"/>
                      </a:endParaRPr>
                    </a:p>
                    <a:p>
                      <a:endParaRPr lang="es-E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1000" kern="1200" dirty="0" smtClean="0">
                          <a:solidFill>
                            <a:schemeClr val="dk1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Mesa redonda:</a:t>
                      </a:r>
                      <a:r>
                        <a:rPr lang="es-MX" sz="1000" kern="1200" baseline="0" dirty="0" smtClean="0">
                          <a:solidFill>
                            <a:schemeClr val="dk1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 </a:t>
                      </a:r>
                      <a:r>
                        <a:rPr lang="es-MX" sz="1000" kern="1200" dirty="0" smtClean="0">
                          <a:solidFill>
                            <a:schemeClr val="dk1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Importancia del estudio del impacto ambiental de los proyectos</a:t>
                      </a:r>
                      <a:r>
                        <a:rPr lang="es-MX" sz="1000" kern="1200" dirty="0" smtClean="0">
                          <a:solidFill>
                            <a:schemeClr val="dk1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. Mtro. Martin Gerardo Martinez Vald</a:t>
                      </a:r>
                      <a:r>
                        <a:rPr lang="es-ES_tradnl" sz="1000" kern="1200" dirty="0" smtClean="0">
                          <a:solidFill>
                            <a:schemeClr val="dk1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é</a:t>
                      </a:r>
                      <a:r>
                        <a:rPr lang="es-MX" sz="1000" kern="1200" dirty="0" smtClean="0">
                          <a:solidFill>
                            <a:schemeClr val="dk1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s</a:t>
                      </a:r>
                      <a:endParaRPr lang="es-E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0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9:00-11:00</a:t>
                      </a:r>
                      <a:endParaRPr lang="es-E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0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Sala audiovisual </a:t>
                      </a:r>
                      <a:endParaRPr lang="es-E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</a:tr>
              <a:tr h="49025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0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17-octubre</a:t>
                      </a:r>
                      <a:r>
                        <a:rPr lang="es-ES" sz="10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- 2017</a:t>
                      </a:r>
                      <a:endParaRPr lang="es-ES" sz="1000" dirty="0" smtClean="0">
                        <a:latin typeface="Arial" charset="0"/>
                        <a:ea typeface="Arial" charset="0"/>
                        <a:cs typeface="Arial" charset="0"/>
                      </a:endParaRPr>
                    </a:p>
                    <a:p>
                      <a:endParaRPr lang="es-E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000" kern="1200" dirty="0" smtClean="0">
                          <a:solidFill>
                            <a:schemeClr val="dk1"/>
                          </a:solidFill>
                          <a:latin typeface="Arial" charset="0"/>
                          <a:ea typeface="Arial" charset="0"/>
                          <a:cs typeface="Arial" charset="0"/>
                        </a:rPr>
                        <a:t>Conferencia: Evaluación de fertilizantes orgánicos aplicados en caobas. M.C. Carlos Alejandro González González</a:t>
                      </a:r>
                      <a:endParaRPr lang="es-E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0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9:00-10:00</a:t>
                      </a:r>
                      <a:endParaRPr lang="es-E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0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Auditorio</a:t>
                      </a:r>
                      <a:endParaRPr lang="es-ES" sz="10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</a:tr>
              <a:tr h="49025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000" b="0" dirty="0" smtClean="0">
                          <a:solidFill>
                            <a:schemeClr val="tx1"/>
                          </a:solidFill>
                          <a:latin typeface="Arial" charset="0"/>
                          <a:ea typeface="Arial" charset="0"/>
                          <a:cs typeface="Arial" charset="0"/>
                        </a:rPr>
                        <a:t>17-octubre</a:t>
                      </a:r>
                      <a:r>
                        <a:rPr lang="es-ES" sz="1000" b="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Arial" charset="0"/>
                          <a:cs typeface="Arial" charset="0"/>
                        </a:rPr>
                        <a:t>- 2017</a:t>
                      </a:r>
                      <a:endParaRPr lang="es-ES" sz="1000" b="0" dirty="0" smtClean="0">
                        <a:solidFill>
                          <a:schemeClr val="tx1"/>
                        </a:solidFill>
                        <a:latin typeface="Arial" charset="0"/>
                        <a:ea typeface="Arial" charset="0"/>
                        <a:cs typeface="Arial" charset="0"/>
                      </a:endParaRPr>
                    </a:p>
                    <a:p>
                      <a:endParaRPr lang="es-ES" sz="1000" b="0" dirty="0">
                        <a:solidFill>
                          <a:schemeClr val="tx1"/>
                        </a:solidFill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000" b="0" dirty="0" smtClean="0">
                          <a:solidFill>
                            <a:schemeClr val="tx1"/>
                          </a:solidFill>
                          <a:latin typeface="Arial" charset="0"/>
                          <a:ea typeface="Arial" charset="0"/>
                          <a:cs typeface="Arial" charset="0"/>
                        </a:rPr>
                        <a:t>Una gota es lo que sabemos</a:t>
                      </a:r>
                      <a:r>
                        <a:rPr lang="es-ES" sz="1000" b="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Arial" charset="0"/>
                          <a:cs typeface="Arial" charset="0"/>
                        </a:rPr>
                        <a:t> y</a:t>
                      </a:r>
                      <a:r>
                        <a:rPr lang="es-ES" sz="1000" b="0" dirty="0" smtClean="0">
                          <a:solidFill>
                            <a:schemeClr val="tx1"/>
                          </a:solidFill>
                          <a:latin typeface="Arial" charset="0"/>
                          <a:ea typeface="Arial" charset="0"/>
                          <a:cs typeface="Arial" charset="0"/>
                        </a:rPr>
                        <a:t> un océano</a:t>
                      </a:r>
                      <a:r>
                        <a:rPr lang="es-ES" sz="1000" b="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Arial" charset="0"/>
                          <a:cs typeface="Arial" charset="0"/>
                        </a:rPr>
                        <a:t> lo que desconocemos </a:t>
                      </a:r>
                      <a:endParaRPr lang="es-ES" sz="1000" b="0" baseline="0" dirty="0" smtClean="0">
                        <a:solidFill>
                          <a:schemeClr val="tx1"/>
                        </a:solidFill>
                        <a:latin typeface="Arial" charset="0"/>
                        <a:ea typeface="Arial" charset="0"/>
                        <a:cs typeface="Arial" charset="0"/>
                      </a:endParaRPr>
                    </a:p>
                    <a:p>
                      <a:r>
                        <a:rPr lang="es-ES" sz="1000" b="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Arial" charset="0"/>
                          <a:cs typeface="Arial" charset="0"/>
                        </a:rPr>
                        <a:t>Al. Luis Moreno Gutiérrez.</a:t>
                      </a:r>
                      <a:endParaRPr lang="es-ES" sz="1000" b="0" dirty="0">
                        <a:solidFill>
                          <a:schemeClr val="tx1"/>
                        </a:solidFill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000" b="0" dirty="0" smtClean="0">
                          <a:solidFill>
                            <a:schemeClr val="tx1"/>
                          </a:solidFill>
                          <a:latin typeface="Arial" charset="0"/>
                          <a:ea typeface="Arial" charset="0"/>
                          <a:cs typeface="Arial" charset="0"/>
                        </a:rPr>
                        <a:t>10:00-10:30</a:t>
                      </a:r>
                      <a:endParaRPr lang="es-ES" sz="1000" b="0" dirty="0">
                        <a:solidFill>
                          <a:schemeClr val="tx1"/>
                        </a:solidFill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000" b="0" dirty="0" smtClean="0">
                          <a:solidFill>
                            <a:schemeClr val="tx1"/>
                          </a:solidFill>
                          <a:latin typeface="Arial" charset="0"/>
                          <a:ea typeface="Arial" charset="0"/>
                          <a:cs typeface="Arial" charset="0"/>
                        </a:rPr>
                        <a:t>Auditorio. </a:t>
                      </a:r>
                      <a:endParaRPr lang="es-ES" sz="1000" b="0" dirty="0">
                        <a:solidFill>
                          <a:schemeClr val="tx1"/>
                        </a:solidFill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86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217069"/>
              </p:ext>
            </p:extLst>
          </p:nvPr>
        </p:nvGraphicFramePr>
        <p:xfrm>
          <a:off x="471488" y="2433638"/>
          <a:ext cx="6228272" cy="3931920"/>
        </p:xfrm>
        <a:graphic>
          <a:graphicData uri="http://schemas.openxmlformats.org/drawingml/2006/table">
            <a:tbl>
              <a:tblPr lastRow="1">
                <a:tableStyleId>{5C22544A-7EE6-4342-B048-85BDC9FD1C3A}</a:tableStyleId>
              </a:tblPr>
              <a:tblGrid>
                <a:gridCol w="1421613"/>
                <a:gridCol w="1421613"/>
                <a:gridCol w="1421613"/>
                <a:gridCol w="1963433"/>
              </a:tblGrid>
              <a:tr h="804331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dirty="0" smtClean="0"/>
                        <a:t>18-octubre</a:t>
                      </a:r>
                      <a:r>
                        <a:rPr lang="es-ES" sz="1200" baseline="0" dirty="0" smtClean="0"/>
                        <a:t>- 2017</a:t>
                      </a:r>
                      <a:endParaRPr lang="es-ES" sz="1200" dirty="0" smtClean="0"/>
                    </a:p>
                    <a:p>
                      <a:endParaRPr lang="es-ES" sz="1200" dirty="0"/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200" dirty="0" smtClean="0"/>
                        <a:t>Taller:</a:t>
                      </a:r>
                      <a:r>
                        <a:rPr lang="es-ES" sz="1200" baseline="0" dirty="0" smtClean="0"/>
                        <a:t> </a:t>
                      </a:r>
                      <a:r>
                        <a:rPr lang="es-ES" sz="1200" baseline="0" dirty="0" err="1" smtClean="0"/>
                        <a:t>Elaboraci</a:t>
                      </a:r>
                      <a:r>
                        <a:rPr lang="es-ES_tradnl" sz="1200" baseline="0" dirty="0" err="1" smtClean="0"/>
                        <a:t>ón</a:t>
                      </a:r>
                      <a:r>
                        <a:rPr lang="es-ES_tradnl" sz="1200" baseline="0" dirty="0" smtClean="0"/>
                        <a:t> de estratos </a:t>
                      </a:r>
                      <a:r>
                        <a:rPr lang="es-ES_tradnl" sz="1200" baseline="0" dirty="0" smtClean="0"/>
                        <a:t>vegetales</a:t>
                      </a:r>
                    </a:p>
                    <a:p>
                      <a:r>
                        <a:rPr lang="es-ES_tradnl" sz="1200" baseline="0" dirty="0" smtClean="0"/>
                        <a:t>Mtro. H</a:t>
                      </a:r>
                      <a:r>
                        <a:rPr lang="es-ES_tradnl" sz="1200" baseline="0" dirty="0" smtClean="0"/>
                        <a:t>éctor Vázquez Solís.</a:t>
                      </a:r>
                      <a:endParaRPr lang="es-ES" sz="1200" dirty="0"/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200" dirty="0" smtClean="0"/>
                        <a:t>9:00-11:00</a:t>
                      </a:r>
                      <a:endParaRPr lang="es-ES" sz="1200" dirty="0"/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200" baseline="0" dirty="0" smtClean="0"/>
                        <a:t>Laboratorio de suelo-agua-</a:t>
                      </a:r>
                      <a:r>
                        <a:rPr lang="es-ES_tradnl" sz="1200" baseline="0" dirty="0" smtClean="0"/>
                        <a:t>planta</a:t>
                      </a:r>
                      <a:endParaRPr lang="es-ES" sz="1200" dirty="0"/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</a:tr>
              <a:tr h="49025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dirty="0" smtClean="0"/>
                        <a:t>18-octubre</a:t>
                      </a:r>
                      <a:r>
                        <a:rPr lang="es-ES" sz="1200" baseline="0" dirty="0" smtClean="0"/>
                        <a:t>- 2017</a:t>
                      </a:r>
                      <a:endParaRPr lang="es-ES" sz="1200" dirty="0" smtClean="0"/>
                    </a:p>
                    <a:p>
                      <a:endParaRPr lang="es-ES" sz="1200" dirty="0"/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200" dirty="0" smtClean="0"/>
                        <a:t>Conferencia: </a:t>
                      </a:r>
                      <a:r>
                        <a:rPr lang="es-ES_tradnl" sz="1200" dirty="0" smtClean="0"/>
                        <a:t>índice de calidad de agua superficial en la cuenca baja del </a:t>
                      </a:r>
                      <a:r>
                        <a:rPr lang="es-ES_tradnl" sz="1200" dirty="0" err="1" smtClean="0"/>
                        <a:t>Chacamax</a:t>
                      </a:r>
                      <a:endParaRPr lang="es-ES_tradnl" sz="1200" dirty="0" smtClean="0"/>
                    </a:p>
                    <a:p>
                      <a:r>
                        <a:rPr lang="es-ES_tradnl" sz="1200" dirty="0" smtClean="0"/>
                        <a:t>Mtra. Patricia del Carmen Paredes Suarez </a:t>
                      </a:r>
                      <a:endParaRPr lang="es-ES" sz="1200" dirty="0"/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200" dirty="0" smtClean="0"/>
                        <a:t>10:00-12:00</a:t>
                      </a:r>
                      <a:endParaRPr lang="es-ES" sz="1200" dirty="0"/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dirty="0" smtClean="0"/>
                        <a:t>Auditorio</a:t>
                      </a:r>
                    </a:p>
                    <a:p>
                      <a:endParaRPr lang="es-ES" sz="1200" dirty="0"/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</a:tr>
              <a:tr h="49025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b="0" dirty="0" smtClean="0">
                          <a:solidFill>
                            <a:schemeClr val="tx1"/>
                          </a:solidFill>
                        </a:rPr>
                        <a:t>18-octubre</a:t>
                      </a:r>
                      <a:r>
                        <a:rPr lang="es-ES" sz="1200" b="0" baseline="0" dirty="0" smtClean="0">
                          <a:solidFill>
                            <a:schemeClr val="tx1"/>
                          </a:solidFill>
                        </a:rPr>
                        <a:t>- 2017</a:t>
                      </a:r>
                      <a:endParaRPr lang="es-ES" sz="12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200" b="0" dirty="0" smtClean="0">
                          <a:solidFill>
                            <a:schemeClr val="tx1"/>
                          </a:solidFill>
                        </a:rPr>
                        <a:t>Conferencia: Importancia de la calidad del agua en la </a:t>
                      </a:r>
                      <a:r>
                        <a:rPr lang="es-ES" sz="1200" b="0" dirty="0" err="1" smtClean="0">
                          <a:solidFill>
                            <a:schemeClr val="tx1"/>
                          </a:solidFill>
                        </a:rPr>
                        <a:t>producci</a:t>
                      </a:r>
                      <a:r>
                        <a:rPr lang="es-ES_tradnl" sz="1200" b="0" dirty="0" err="1" smtClean="0">
                          <a:solidFill>
                            <a:schemeClr val="tx1"/>
                          </a:solidFill>
                        </a:rPr>
                        <a:t>ón</a:t>
                      </a:r>
                      <a:r>
                        <a:rPr lang="es-ES_tradnl" sz="1200" b="0" dirty="0" smtClean="0">
                          <a:solidFill>
                            <a:schemeClr val="tx1"/>
                          </a:solidFill>
                        </a:rPr>
                        <a:t> animal en México.</a:t>
                      </a:r>
                      <a:endParaRPr lang="es-ES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s-ES" sz="1200" b="0" dirty="0" smtClean="0">
                          <a:solidFill>
                            <a:schemeClr val="tx1"/>
                          </a:solidFill>
                        </a:rPr>
                        <a:t>Dr. Juan Carlos Muñoz</a:t>
                      </a:r>
                      <a:r>
                        <a:rPr lang="es-ES" sz="12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s-ES" sz="1200" b="0" baseline="0" dirty="0" err="1" smtClean="0">
                          <a:solidFill>
                            <a:schemeClr val="tx1"/>
                          </a:solidFill>
                        </a:rPr>
                        <a:t>Gonz</a:t>
                      </a:r>
                      <a:r>
                        <a:rPr lang="es-ES_tradnl" sz="1200" b="0" baseline="0" dirty="0" err="1" smtClean="0">
                          <a:solidFill>
                            <a:schemeClr val="tx1"/>
                          </a:solidFill>
                        </a:rPr>
                        <a:t>ález</a:t>
                      </a:r>
                      <a:endParaRPr lang="es-E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200" b="0" dirty="0" smtClean="0">
                          <a:solidFill>
                            <a:schemeClr val="tx1"/>
                          </a:solidFill>
                        </a:rPr>
                        <a:t>12:00-12:45</a:t>
                      </a:r>
                      <a:endParaRPr lang="es-E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200" b="0" dirty="0" smtClean="0">
                          <a:solidFill>
                            <a:schemeClr val="tx1"/>
                          </a:solidFill>
                        </a:rPr>
                        <a:t>Auditorio</a:t>
                      </a:r>
                      <a:endParaRPr lang="es-ES" sz="12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43119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/>
          <p:cNvSpPr txBox="1"/>
          <p:nvPr/>
        </p:nvSpPr>
        <p:spPr>
          <a:xfrm>
            <a:off x="521899" y="1035169"/>
            <a:ext cx="58142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Programa de Actividades</a:t>
            </a:r>
            <a:endParaRPr lang="es-ES" sz="2400" dirty="0">
              <a:solidFill>
                <a:schemeClr val="bg1"/>
              </a:solidFill>
            </a:endParaRPr>
          </a:p>
        </p:txBody>
      </p:sp>
      <p:graphicFrame>
        <p:nvGraphicFramePr>
          <p:cNvPr id="8" name="Tab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4620392"/>
              </p:ext>
            </p:extLst>
          </p:nvPr>
        </p:nvGraphicFramePr>
        <p:xfrm>
          <a:off x="293297" y="1496835"/>
          <a:ext cx="6228272" cy="7565563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421613"/>
                <a:gridCol w="1421613"/>
                <a:gridCol w="1421613"/>
                <a:gridCol w="1963433"/>
              </a:tblGrid>
              <a:tr h="314712">
                <a:tc>
                  <a:txBody>
                    <a:bodyPr/>
                    <a:lstStyle/>
                    <a:p>
                      <a:pPr algn="ctr"/>
                      <a:r>
                        <a:rPr lang="es-MX" sz="900" dirty="0" smtClean="0">
                          <a:solidFill>
                            <a:schemeClr val="tx1"/>
                          </a:solidFill>
                          <a:latin typeface="Arial" charset="0"/>
                          <a:ea typeface="Arial" charset="0"/>
                          <a:cs typeface="Arial" charset="0"/>
                        </a:rPr>
                        <a:t>Fecha</a:t>
                      </a:r>
                      <a:r>
                        <a:rPr lang="es-MX" sz="90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Arial" charset="0"/>
                          <a:cs typeface="Arial" charset="0"/>
                        </a:rPr>
                        <a:t> </a:t>
                      </a:r>
                      <a:endParaRPr lang="es-ES" sz="900" dirty="0">
                        <a:solidFill>
                          <a:schemeClr val="tx1"/>
                        </a:solidFill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bg1"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900" dirty="0" smtClean="0">
                          <a:solidFill>
                            <a:schemeClr val="tx1"/>
                          </a:solidFill>
                          <a:latin typeface="Arial" charset="0"/>
                          <a:ea typeface="Arial" charset="0"/>
                          <a:cs typeface="Arial" charset="0"/>
                        </a:rPr>
                        <a:t>Actividad</a:t>
                      </a:r>
                      <a:endParaRPr lang="es-ES" sz="900" dirty="0">
                        <a:solidFill>
                          <a:schemeClr val="tx1"/>
                        </a:solidFill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bg1"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900" dirty="0" smtClean="0">
                          <a:solidFill>
                            <a:schemeClr val="tx1"/>
                          </a:solidFill>
                          <a:latin typeface="Arial" charset="0"/>
                          <a:ea typeface="Arial" charset="0"/>
                          <a:cs typeface="Arial" charset="0"/>
                        </a:rPr>
                        <a:t>Hora</a:t>
                      </a:r>
                      <a:endParaRPr lang="es-ES" sz="900" dirty="0">
                        <a:solidFill>
                          <a:schemeClr val="tx1"/>
                        </a:solidFill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bg1">
                        <a:alpha val="5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900" dirty="0" smtClean="0">
                          <a:solidFill>
                            <a:schemeClr val="tx1"/>
                          </a:solidFill>
                          <a:latin typeface="Arial" charset="0"/>
                          <a:ea typeface="Arial" charset="0"/>
                          <a:cs typeface="Arial" charset="0"/>
                        </a:rPr>
                        <a:t>Lugar</a:t>
                      </a:r>
                      <a:endParaRPr lang="es-ES" sz="900" dirty="0">
                        <a:solidFill>
                          <a:schemeClr val="tx1"/>
                        </a:solidFill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bg1">
                        <a:alpha val="56000"/>
                      </a:schemeClr>
                    </a:solidFill>
                  </a:tcPr>
                </a:tc>
              </a:tr>
              <a:tr h="490258">
                <a:tc>
                  <a:txBody>
                    <a:bodyPr/>
                    <a:lstStyle/>
                    <a:p>
                      <a:r>
                        <a:rPr lang="es-ES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18-octubre</a:t>
                      </a:r>
                      <a:r>
                        <a:rPr lang="es-ES" sz="9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- 2017</a:t>
                      </a:r>
                      <a:endParaRPr lang="es-ES" sz="9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Banco de germoplasma </a:t>
                      </a:r>
                      <a:r>
                        <a:rPr lang="es-ES" sz="900" i="1" u="sng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ex vitro ex situ </a:t>
                      </a:r>
                      <a:r>
                        <a:rPr lang="es-ES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una alternativa para la continuidad del servicio </a:t>
                      </a:r>
                      <a:r>
                        <a:rPr lang="es-ES" sz="900" dirty="0" err="1" smtClean="0">
                          <a:latin typeface="Arial" charset="0"/>
                          <a:ea typeface="Arial" charset="0"/>
                          <a:cs typeface="Arial" charset="0"/>
                        </a:rPr>
                        <a:t>ecosist</a:t>
                      </a:r>
                      <a:r>
                        <a:rPr lang="es-ES_tradnl" sz="900" dirty="0" err="1" smtClean="0">
                          <a:latin typeface="Arial" charset="0"/>
                          <a:ea typeface="Arial" charset="0"/>
                          <a:cs typeface="Arial" charset="0"/>
                        </a:rPr>
                        <a:t>émico</a:t>
                      </a:r>
                      <a:r>
                        <a:rPr lang="es-ES_tradnl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: retención del agua</a:t>
                      </a:r>
                      <a:r>
                        <a:rPr lang="es-ES_tradnl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.</a:t>
                      </a:r>
                    </a:p>
                    <a:p>
                      <a:r>
                        <a:rPr lang="es-ES_tradnl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Diana Laura Priego</a:t>
                      </a:r>
                    </a:p>
                    <a:p>
                      <a:r>
                        <a:rPr lang="es-ES_tradnl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Rub</a:t>
                      </a:r>
                      <a:r>
                        <a:rPr lang="es-ES_tradnl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én Monroy Hernández</a:t>
                      </a:r>
                    </a:p>
                    <a:p>
                      <a:r>
                        <a:rPr lang="es-ES_tradnl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Epifanía Lozano López </a:t>
                      </a:r>
                      <a:endParaRPr lang="es-ES" sz="9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12.45-13:00</a:t>
                      </a:r>
                      <a:endParaRPr lang="es-ES" sz="9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Auditorio de la</a:t>
                      </a:r>
                      <a:r>
                        <a:rPr lang="es-ES" sz="9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 EMEA.</a:t>
                      </a:r>
                      <a:endParaRPr lang="es-ES" sz="9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</a:tr>
              <a:tr h="49025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18-octubre</a:t>
                      </a:r>
                      <a:r>
                        <a:rPr lang="es-ES" sz="9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- 2017</a:t>
                      </a:r>
                      <a:endParaRPr lang="es-ES" sz="900" dirty="0" smtClean="0">
                        <a:latin typeface="Arial" charset="0"/>
                        <a:ea typeface="Arial" charset="0"/>
                        <a:cs typeface="Arial" charset="0"/>
                      </a:endParaRPr>
                    </a:p>
                    <a:p>
                      <a:endParaRPr lang="es-ES" sz="9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900" kern="1200" dirty="0" smtClean="0">
                          <a:solidFill>
                            <a:schemeClr val="dk1"/>
                          </a:solidFill>
                          <a:latin typeface="Arial" charset="0"/>
                          <a:ea typeface="Arial" charset="0"/>
                          <a:cs typeface="Arial" charset="0"/>
                        </a:rPr>
                        <a:t>Conferencia: Estimación de biomasa aérea y captura de carbono en la Selva Lacandona. Biol. Rodolfo Palacios Silva</a:t>
                      </a:r>
                      <a:endParaRPr lang="es-ES" sz="9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13:00-14:30</a:t>
                      </a:r>
                      <a:endParaRPr lang="es-ES" sz="9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Auditorio</a:t>
                      </a:r>
                      <a:r>
                        <a:rPr lang="es-ES" sz="9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 de la EMEA.</a:t>
                      </a:r>
                      <a:endParaRPr lang="es-ES" sz="9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</a:tr>
              <a:tr h="49025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19-octubre</a:t>
                      </a:r>
                      <a:r>
                        <a:rPr lang="es-ES" sz="9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- 2017</a:t>
                      </a:r>
                      <a:endParaRPr lang="es-ES" sz="900" dirty="0" smtClean="0">
                        <a:latin typeface="Arial" charset="0"/>
                        <a:ea typeface="Arial" charset="0"/>
                        <a:cs typeface="Arial" charset="0"/>
                      </a:endParaRPr>
                    </a:p>
                    <a:p>
                      <a:endParaRPr lang="es-ES" sz="9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Taller:</a:t>
                      </a:r>
                      <a:r>
                        <a:rPr lang="es-ES" sz="9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 </a:t>
                      </a:r>
                      <a:r>
                        <a:rPr lang="es-ES" sz="900" baseline="0" dirty="0" err="1" smtClean="0">
                          <a:latin typeface="Arial" charset="0"/>
                          <a:ea typeface="Arial" charset="0"/>
                          <a:cs typeface="Arial" charset="0"/>
                        </a:rPr>
                        <a:t>lombricomposta</a:t>
                      </a:r>
                      <a:r>
                        <a:rPr lang="es-ES" sz="9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, una alternativa nutricional para los </a:t>
                      </a:r>
                      <a:r>
                        <a:rPr lang="es-ES" sz="9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cultivos</a:t>
                      </a:r>
                    </a:p>
                    <a:p>
                      <a:r>
                        <a:rPr lang="es-ES" sz="9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Al. Eduardo Alfonso </a:t>
                      </a:r>
                      <a:r>
                        <a:rPr lang="es-ES" sz="900" baseline="0" dirty="0" err="1" smtClean="0">
                          <a:latin typeface="Arial" charset="0"/>
                          <a:ea typeface="Arial" charset="0"/>
                          <a:cs typeface="Arial" charset="0"/>
                        </a:rPr>
                        <a:t>Fonz</a:t>
                      </a:r>
                      <a:r>
                        <a:rPr lang="es-ES" sz="9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 Jiménez y Erasmo S</a:t>
                      </a:r>
                      <a:r>
                        <a:rPr lang="es-ES_tradnl" sz="900" baseline="0" dirty="0" err="1" smtClean="0">
                          <a:latin typeface="Arial" charset="0"/>
                          <a:ea typeface="Arial" charset="0"/>
                          <a:cs typeface="Arial" charset="0"/>
                        </a:rPr>
                        <a:t>ánchez</a:t>
                      </a:r>
                      <a:r>
                        <a:rPr lang="es-ES_tradnl" sz="9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 Cruz</a:t>
                      </a:r>
                      <a:endParaRPr lang="es-ES" sz="900" baseline="0" dirty="0" smtClean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9:00-11:00</a:t>
                      </a:r>
                      <a:endParaRPr lang="es-ES" sz="9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Sala</a:t>
                      </a:r>
                      <a:r>
                        <a:rPr lang="es-ES" sz="9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 Audiovisual y m</a:t>
                      </a:r>
                      <a:r>
                        <a:rPr lang="es-ES_tradnl" sz="900" baseline="0" dirty="0" err="1" smtClean="0">
                          <a:latin typeface="Arial" charset="0"/>
                          <a:ea typeface="Arial" charset="0"/>
                          <a:cs typeface="Arial" charset="0"/>
                        </a:rPr>
                        <a:t>ódulo</a:t>
                      </a:r>
                      <a:r>
                        <a:rPr lang="es-ES_tradnl" sz="9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 de </a:t>
                      </a:r>
                      <a:r>
                        <a:rPr lang="es-ES_tradnl" sz="900" baseline="0" dirty="0" err="1" smtClean="0">
                          <a:latin typeface="Arial" charset="0"/>
                          <a:ea typeface="Arial" charset="0"/>
                          <a:cs typeface="Arial" charset="0"/>
                        </a:rPr>
                        <a:t>lombricomposta</a:t>
                      </a:r>
                      <a:r>
                        <a:rPr lang="es-ES_tradnl" sz="9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.</a:t>
                      </a:r>
                      <a:endParaRPr lang="es-ES" sz="900" dirty="0" smtClean="0">
                        <a:latin typeface="Arial" charset="0"/>
                        <a:ea typeface="Arial" charset="0"/>
                        <a:cs typeface="Arial" charset="0"/>
                      </a:endParaRPr>
                    </a:p>
                    <a:p>
                      <a:endParaRPr lang="es-ES" sz="9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</a:tr>
              <a:tr h="49025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19-octubre</a:t>
                      </a:r>
                      <a:r>
                        <a:rPr lang="es-ES" sz="9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- 2017</a:t>
                      </a:r>
                      <a:endParaRPr lang="es-ES" sz="900" dirty="0" smtClean="0">
                        <a:latin typeface="Arial" charset="0"/>
                        <a:ea typeface="Arial" charset="0"/>
                        <a:cs typeface="Arial" charset="0"/>
                      </a:endParaRPr>
                    </a:p>
                    <a:p>
                      <a:endParaRPr lang="es-ES" sz="9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MX" sz="900" kern="1200" dirty="0" smtClean="0">
                          <a:solidFill>
                            <a:schemeClr val="dk1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Cama profunda en producci</a:t>
                      </a:r>
                      <a:r>
                        <a:rPr lang="es-ES_tradnl" sz="900" kern="1200" dirty="0" err="1" smtClean="0">
                          <a:solidFill>
                            <a:schemeClr val="dk1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ón</a:t>
                      </a:r>
                      <a:r>
                        <a:rPr lang="es-ES_tradnl" sz="900" kern="1200" dirty="0" smtClean="0">
                          <a:solidFill>
                            <a:schemeClr val="dk1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 </a:t>
                      </a:r>
                      <a:r>
                        <a:rPr lang="es-ES_tradnl" sz="900" kern="1200" dirty="0" smtClean="0">
                          <a:solidFill>
                            <a:schemeClr val="dk1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de </a:t>
                      </a:r>
                      <a:r>
                        <a:rPr lang="es-ES_tradnl" sz="900" kern="1200" dirty="0" smtClean="0">
                          <a:solidFill>
                            <a:schemeClr val="dk1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cerdos</a:t>
                      </a:r>
                      <a:r>
                        <a:rPr lang="es-ES_tradnl" sz="900" kern="1200" baseline="0" dirty="0" smtClean="0">
                          <a:solidFill>
                            <a:schemeClr val="dk1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 para la conservación del </a:t>
                      </a:r>
                      <a:r>
                        <a:rPr lang="es-ES_tradnl" sz="900" kern="1200" baseline="0" dirty="0" smtClean="0">
                          <a:solidFill>
                            <a:schemeClr val="dk1"/>
                          </a:solidFill>
                          <a:effectLst/>
                          <a:latin typeface="Arial" charset="0"/>
                          <a:ea typeface="Arial" charset="0"/>
                          <a:cs typeface="Arial" charset="0"/>
                        </a:rPr>
                        <a:t>agua.</a:t>
                      </a:r>
                    </a:p>
                    <a:p>
                      <a:r>
                        <a:rPr lang="es-ES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Al.</a:t>
                      </a:r>
                      <a:r>
                        <a:rPr lang="es-ES" sz="9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 </a:t>
                      </a:r>
                      <a:r>
                        <a:rPr lang="es-ES" sz="900" baseline="0" dirty="0" err="1" smtClean="0">
                          <a:latin typeface="Arial" charset="0"/>
                          <a:ea typeface="Arial" charset="0"/>
                          <a:cs typeface="Arial" charset="0"/>
                        </a:rPr>
                        <a:t>Jos</a:t>
                      </a:r>
                      <a:r>
                        <a:rPr lang="es-ES_tradnl" sz="9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é Rodrigo Gutiérrez Pech</a:t>
                      </a:r>
                    </a:p>
                    <a:p>
                      <a:r>
                        <a:rPr lang="es-ES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Luis Donaldo García Guzmán</a:t>
                      </a:r>
                      <a:endParaRPr lang="es-ES" sz="9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10:00-10:20</a:t>
                      </a:r>
                      <a:endParaRPr lang="es-ES" sz="9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Auditorio de la</a:t>
                      </a:r>
                      <a:r>
                        <a:rPr lang="es-ES" sz="9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 EMEA.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900" baseline="0" dirty="0" smtClean="0">
                        <a:latin typeface="Arial" charset="0"/>
                        <a:ea typeface="Arial" charset="0"/>
                        <a:cs typeface="Arial" charset="0"/>
                      </a:endParaRP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900" baseline="0" dirty="0" smtClean="0">
                        <a:latin typeface="Arial" charset="0"/>
                        <a:ea typeface="Arial" charset="0"/>
                        <a:cs typeface="Arial" charset="0"/>
                      </a:endParaRP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900" baseline="0" dirty="0" smtClean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</a:tr>
              <a:tr h="49025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19-octubre</a:t>
                      </a:r>
                      <a:r>
                        <a:rPr lang="es-ES" sz="9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- 2017</a:t>
                      </a:r>
                      <a:endParaRPr lang="es-ES" sz="900" dirty="0" smtClean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900" i="0" u="none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Conferencia:</a:t>
                      </a:r>
                      <a:r>
                        <a:rPr lang="es-ES" sz="900" i="0" u="none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 </a:t>
                      </a:r>
                      <a:r>
                        <a:rPr lang="es-ES" sz="900" i="0" u="none" baseline="0" dirty="0" err="1" smtClean="0">
                          <a:latin typeface="Arial" charset="0"/>
                          <a:ea typeface="Arial" charset="0"/>
                          <a:cs typeface="Arial" charset="0"/>
                        </a:rPr>
                        <a:t>coliformes</a:t>
                      </a:r>
                      <a:r>
                        <a:rPr lang="es-ES" sz="900" i="0" u="none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 fecales en aguas superficiales de la cuenca baja del r</a:t>
                      </a:r>
                      <a:r>
                        <a:rPr lang="es-ES_tradnl" sz="900" i="0" u="none" baseline="0" dirty="0" err="1" smtClean="0">
                          <a:latin typeface="Arial" charset="0"/>
                          <a:ea typeface="Arial" charset="0"/>
                          <a:cs typeface="Arial" charset="0"/>
                        </a:rPr>
                        <a:t>ío</a:t>
                      </a:r>
                      <a:r>
                        <a:rPr lang="es-ES_tradnl" sz="900" i="0" u="none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 </a:t>
                      </a:r>
                      <a:r>
                        <a:rPr lang="es-ES_tradnl" sz="900" i="0" u="none" baseline="0" dirty="0" err="1" smtClean="0">
                          <a:latin typeface="Arial" charset="0"/>
                          <a:ea typeface="Arial" charset="0"/>
                          <a:cs typeface="Arial" charset="0"/>
                        </a:rPr>
                        <a:t>Chacamax</a:t>
                      </a:r>
                      <a:endParaRPr lang="es-ES_tradnl" sz="900" i="0" u="none" baseline="0" dirty="0" smtClean="0">
                        <a:latin typeface="Arial" charset="0"/>
                        <a:ea typeface="Arial" charset="0"/>
                        <a:cs typeface="Arial" charset="0"/>
                      </a:endParaRPr>
                    </a:p>
                    <a:p>
                      <a:r>
                        <a:rPr lang="es-ES_tradnl" sz="900" i="0" u="none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Mtra. Patricia del Carmen Paredes  Suarez </a:t>
                      </a:r>
                      <a:endParaRPr lang="es-ES" sz="900" i="1" u="sng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10:20-11:45</a:t>
                      </a:r>
                      <a:endParaRPr lang="es-ES" sz="9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Auditorio de la</a:t>
                      </a:r>
                      <a:r>
                        <a:rPr lang="es-ES" sz="9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 EMEA.</a:t>
                      </a: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</a:tr>
              <a:tr h="804331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19-octubre</a:t>
                      </a:r>
                      <a:r>
                        <a:rPr lang="es-ES" sz="9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- 2017</a:t>
                      </a:r>
                      <a:endParaRPr lang="es-ES" sz="900" dirty="0" smtClean="0">
                        <a:latin typeface="Arial" charset="0"/>
                        <a:ea typeface="Arial" charset="0"/>
                        <a:cs typeface="Arial" charset="0"/>
                      </a:endParaRPr>
                    </a:p>
                    <a:p>
                      <a:endParaRPr lang="es-ES" sz="9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900" dirty="0" err="1" smtClean="0">
                          <a:latin typeface="Arial" charset="0"/>
                          <a:ea typeface="Arial" charset="0"/>
                          <a:cs typeface="Arial" charset="0"/>
                        </a:rPr>
                        <a:t>Exposici</a:t>
                      </a:r>
                      <a:r>
                        <a:rPr lang="es-ES_tradnl" sz="900" dirty="0" err="1" smtClean="0">
                          <a:latin typeface="Arial" charset="0"/>
                          <a:ea typeface="Arial" charset="0"/>
                          <a:cs typeface="Arial" charset="0"/>
                        </a:rPr>
                        <a:t>ón</a:t>
                      </a:r>
                      <a:r>
                        <a:rPr lang="es-ES_tradnl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 de semillas nativas: </a:t>
                      </a:r>
                      <a:r>
                        <a:rPr lang="es-ES_tradnl" sz="900" i="1" u="sng" dirty="0" err="1" smtClean="0">
                          <a:latin typeface="Arial" charset="0"/>
                          <a:ea typeface="Arial" charset="0"/>
                          <a:cs typeface="Arial" charset="0"/>
                        </a:rPr>
                        <a:t>zea</a:t>
                      </a:r>
                      <a:r>
                        <a:rPr lang="es-ES_tradnl" sz="900" i="1" u="sng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 </a:t>
                      </a:r>
                      <a:r>
                        <a:rPr lang="es-ES_tradnl" sz="900" i="1" u="sng" dirty="0" err="1" smtClean="0">
                          <a:latin typeface="Arial" charset="0"/>
                          <a:ea typeface="Arial" charset="0"/>
                          <a:cs typeface="Arial" charset="0"/>
                        </a:rPr>
                        <a:t>mays</a:t>
                      </a:r>
                      <a:r>
                        <a:rPr lang="es-ES_tradnl" sz="900" i="1" u="sng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 L</a:t>
                      </a:r>
                      <a:r>
                        <a:rPr lang="es-ES_tradnl" sz="900" i="1" u="sng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.</a:t>
                      </a:r>
                    </a:p>
                    <a:p>
                      <a:r>
                        <a:rPr lang="es-ES_tradnl" sz="900" i="0" u="none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 Alumnos</a:t>
                      </a:r>
                      <a:r>
                        <a:rPr lang="es-ES_tradnl" sz="900" i="0" u="none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 de V m</a:t>
                      </a:r>
                      <a:r>
                        <a:rPr lang="es-ES_tradnl" sz="900" i="0" u="none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ódulo de Agronomía </a:t>
                      </a:r>
                      <a:endParaRPr lang="es-ES" sz="900" i="0" u="none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11:00-13:00</a:t>
                      </a:r>
                      <a:endParaRPr lang="es-ES" sz="9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_tradnl" sz="9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Patio Cívico de la EMEA.</a:t>
                      </a:r>
                      <a:endParaRPr lang="es-ES" sz="9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</a:tr>
              <a:tr h="49025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19-octubre</a:t>
                      </a:r>
                      <a:r>
                        <a:rPr lang="es-ES" sz="9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- 2017</a:t>
                      </a:r>
                      <a:endParaRPr lang="es-ES" sz="900" dirty="0" smtClean="0">
                        <a:latin typeface="Arial" charset="0"/>
                        <a:ea typeface="Arial" charset="0"/>
                        <a:cs typeface="Arial" charset="0"/>
                      </a:endParaRPr>
                    </a:p>
                    <a:p>
                      <a:endParaRPr lang="es-ES" sz="9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Conferencia: Agua y la biodiversidad en </a:t>
                      </a:r>
                      <a:r>
                        <a:rPr lang="es-ES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Palenque</a:t>
                      </a:r>
                    </a:p>
                    <a:p>
                      <a:r>
                        <a:rPr lang="es-ES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Biol.</a:t>
                      </a:r>
                      <a:r>
                        <a:rPr lang="es-ES" sz="900" baseline="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 </a:t>
                      </a:r>
                      <a:endParaRPr lang="es-ES" sz="9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12:00-13:00</a:t>
                      </a:r>
                      <a:endParaRPr lang="es-ES" sz="9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900" dirty="0" smtClean="0">
                          <a:latin typeface="Arial" charset="0"/>
                          <a:ea typeface="Arial" charset="0"/>
                          <a:cs typeface="Arial" charset="0"/>
                        </a:rPr>
                        <a:t>Auditorio</a:t>
                      </a:r>
                    </a:p>
                    <a:p>
                      <a:endParaRPr lang="es-ES" sz="9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6408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1449807"/>
              </p:ext>
            </p:extLst>
          </p:nvPr>
        </p:nvGraphicFramePr>
        <p:xfrm>
          <a:off x="471488" y="2433638"/>
          <a:ext cx="6228272" cy="35661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421613"/>
                <a:gridCol w="1421613"/>
                <a:gridCol w="1421613"/>
                <a:gridCol w="1963433"/>
              </a:tblGrid>
              <a:tr h="49025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dirty="0" smtClean="0"/>
                        <a:t>19-octubre</a:t>
                      </a:r>
                      <a:r>
                        <a:rPr lang="es-ES" sz="1200" baseline="0" dirty="0" smtClean="0"/>
                        <a:t>- 2017</a:t>
                      </a:r>
                      <a:endParaRPr lang="es-ES" sz="1200" dirty="0" smtClean="0"/>
                    </a:p>
                    <a:p>
                      <a:endParaRPr lang="es-ES" sz="1200" dirty="0"/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Taller: Delimitación de cuencas hidrográficas con el uso de los Sistemas de Información Geográfica (QGIS software libre). Cupo: 20 personas, y traer computadora personal Mtro. Peter Vázquez Montejo</a:t>
                      </a:r>
                      <a:endParaRPr lang="es-ES" sz="1200" dirty="0"/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200" dirty="0" smtClean="0"/>
                        <a:t>9:00-15:00</a:t>
                      </a:r>
                      <a:endParaRPr lang="es-ES" sz="1200" dirty="0"/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200" dirty="0" smtClean="0"/>
                        <a:t>Laboratorio de c</a:t>
                      </a:r>
                      <a:r>
                        <a:rPr lang="es-ES_tradnl" sz="1200" dirty="0" err="1" smtClean="0"/>
                        <a:t>ómputo</a:t>
                      </a:r>
                      <a:endParaRPr lang="es-ES" sz="1200" dirty="0"/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</a:tr>
              <a:tr h="49025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dirty="0" smtClean="0"/>
                        <a:t>20-octubre</a:t>
                      </a:r>
                      <a:r>
                        <a:rPr lang="es-ES" sz="1100" baseline="0" dirty="0" smtClean="0"/>
                        <a:t>- 2017</a:t>
                      </a:r>
                      <a:endParaRPr lang="es-ES" sz="1100" dirty="0" smtClean="0"/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100" dirty="0" smtClean="0"/>
                        <a:t>Visita</a:t>
                      </a:r>
                      <a:r>
                        <a:rPr lang="es-ES" sz="1100" baseline="0" dirty="0" smtClean="0"/>
                        <a:t> guiada</a:t>
                      </a:r>
                      <a:r>
                        <a:rPr lang="es-ES" sz="1100" dirty="0" smtClean="0"/>
                        <a:t>: Colecta</a:t>
                      </a:r>
                      <a:r>
                        <a:rPr lang="es-ES" sz="1100" baseline="0" dirty="0" smtClean="0"/>
                        <a:t> de residuos s</a:t>
                      </a:r>
                      <a:r>
                        <a:rPr lang="es-ES_tradnl" sz="1100" baseline="0" dirty="0" err="1" smtClean="0"/>
                        <a:t>ólidos</a:t>
                      </a:r>
                      <a:r>
                        <a:rPr lang="es-ES_tradnl" sz="1100" baseline="0" dirty="0" smtClean="0"/>
                        <a:t> en los márgenes de la laguna de Catazajá</a:t>
                      </a:r>
                      <a:r>
                        <a:rPr lang="es-ES_tradnl" sz="1100" baseline="0" dirty="0" smtClean="0"/>
                        <a:t>.</a:t>
                      </a:r>
                    </a:p>
                    <a:p>
                      <a:r>
                        <a:rPr lang="es-ES_tradnl" sz="1100" baseline="0" dirty="0" smtClean="0"/>
                        <a:t>Toda la Comunidad universitaria.</a:t>
                      </a:r>
                      <a:endParaRPr lang="es-ES" sz="1100" dirty="0"/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100" dirty="0" smtClean="0"/>
                        <a:t>9:00-12:00</a:t>
                      </a:r>
                      <a:endParaRPr lang="es-ES" sz="1100" dirty="0"/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100" dirty="0" smtClean="0"/>
                        <a:t>La</a:t>
                      </a:r>
                      <a:r>
                        <a:rPr lang="es-ES" sz="1100" baseline="0" dirty="0" smtClean="0"/>
                        <a:t> Punta y </a:t>
                      </a:r>
                      <a:r>
                        <a:rPr lang="es-ES" sz="1100" baseline="0" dirty="0" err="1" smtClean="0"/>
                        <a:t>malec</a:t>
                      </a:r>
                      <a:r>
                        <a:rPr lang="es-ES_tradnl" sz="1100" baseline="0" dirty="0" err="1" smtClean="0"/>
                        <a:t>ón</a:t>
                      </a:r>
                      <a:r>
                        <a:rPr lang="es-ES_tradnl" sz="1100" baseline="0" dirty="0" smtClean="0"/>
                        <a:t>.</a:t>
                      </a:r>
                      <a:endParaRPr lang="es-ES" sz="1100" dirty="0"/>
                    </a:p>
                  </a:txBody>
                  <a:tcPr>
                    <a:solidFill>
                      <a:schemeClr val="accent1">
                        <a:alpha val="28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CuadroTexto 5"/>
          <p:cNvSpPr txBox="1"/>
          <p:nvPr/>
        </p:nvSpPr>
        <p:spPr>
          <a:xfrm>
            <a:off x="293297" y="8147998"/>
            <a:ext cx="622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dirty="0" smtClean="0"/>
              <a:t>“Por la Conciencia de la necesidad de servir”</a:t>
            </a:r>
          </a:p>
          <a:p>
            <a:pPr algn="ctr"/>
            <a:r>
              <a:rPr lang="es-ES" sz="1200" dirty="0" err="1" smtClean="0"/>
              <a:t>Coordinaci</a:t>
            </a:r>
            <a:r>
              <a:rPr lang="es-ES_tradnl" sz="1200" dirty="0" err="1" smtClean="0"/>
              <a:t>ón</a:t>
            </a:r>
            <a:r>
              <a:rPr lang="es-ES_tradnl" sz="1200" dirty="0" smtClean="0"/>
              <a:t> de Investigación y Posgrado</a:t>
            </a:r>
          </a:p>
          <a:p>
            <a:pPr algn="ctr"/>
            <a:r>
              <a:rPr lang="es-ES_tradnl" sz="1200" dirty="0" smtClean="0"/>
              <a:t>Dr. Rubén Monroy Hernández</a:t>
            </a:r>
            <a:endParaRPr lang="es-ES" sz="1200" dirty="0"/>
          </a:p>
        </p:txBody>
      </p:sp>
    </p:spTree>
    <p:extLst>
      <p:ext uri="{BB962C8B-B14F-4D97-AF65-F5344CB8AC3E}">
        <p14:creationId xmlns:p14="http://schemas.microsoft.com/office/powerpoint/2010/main" val="109263728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164</TotalTime>
  <Words>537</Words>
  <Application>Microsoft Macintosh PowerPoint</Application>
  <PresentationFormat>Carta (216 x 279 mm)</PresentationFormat>
  <Paragraphs>106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8" baseType="lpstr">
      <vt:lpstr>Calibri</vt:lpstr>
      <vt:lpstr>Calibri Light</vt:lpstr>
      <vt:lpstr>Arial</vt:lpstr>
      <vt:lpstr>Tema de Office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Sistemas</dc:creator>
  <cp:lastModifiedBy>Usuario de Microsoft Office</cp:lastModifiedBy>
  <cp:revision>17</cp:revision>
  <cp:lastPrinted>2017-10-16T14:22:12Z</cp:lastPrinted>
  <dcterms:created xsi:type="dcterms:W3CDTF">2017-10-13T19:42:17Z</dcterms:created>
  <dcterms:modified xsi:type="dcterms:W3CDTF">2017-10-16T15:07:28Z</dcterms:modified>
</cp:coreProperties>
</file>